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69" r:id="rId3"/>
    <p:sldId id="266" r:id="rId4"/>
    <p:sldId id="257" r:id="rId5"/>
    <p:sldId id="258" r:id="rId6"/>
    <p:sldId id="259" r:id="rId7"/>
    <p:sldId id="261" r:id="rId8"/>
    <p:sldId id="260" r:id="rId9"/>
    <p:sldId id="267" r:id="rId10"/>
    <p:sldId id="262" r:id="rId11"/>
    <p:sldId id="264" r:id="rId12"/>
    <p:sldId id="271" r:id="rId13"/>
    <p:sldId id="263" r:id="rId14"/>
    <p:sldId id="268" r:id="rId15"/>
    <p:sldId id="265" r:id="rId16"/>
    <p:sldId id="270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FFD0E2BD-E596-4148-A1D1-35914EBF4348}" type="datetimeFigureOut">
              <a:rPr lang="en-US" smtClean="0"/>
              <a:t>12/7/2020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099B68C3-F303-4596-B7DA-97A828D301B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9446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0E2BD-E596-4148-A1D1-35914EBF4348}" type="datetimeFigureOut">
              <a:rPr lang="en-US" smtClean="0"/>
              <a:t>12/7/2020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B68C3-F303-4596-B7DA-97A828D301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317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0E2BD-E596-4148-A1D1-35914EBF4348}" type="datetimeFigureOut">
              <a:rPr lang="en-US" smtClean="0"/>
              <a:t>12/7/2020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B68C3-F303-4596-B7DA-97A828D301B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68084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0E2BD-E596-4148-A1D1-35914EBF4348}" type="datetimeFigureOut">
              <a:rPr lang="en-US" smtClean="0"/>
              <a:t>12/7/2020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B68C3-F303-4596-B7DA-97A828D301B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92250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0E2BD-E596-4148-A1D1-35914EBF4348}" type="datetimeFigureOut">
              <a:rPr lang="en-US" smtClean="0"/>
              <a:t>12/7/2020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B68C3-F303-4596-B7DA-97A828D301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242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0E2BD-E596-4148-A1D1-35914EBF4348}" type="datetimeFigureOut">
              <a:rPr lang="en-US" smtClean="0"/>
              <a:t>12/7/2020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B68C3-F303-4596-B7DA-97A828D301B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56948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0E2BD-E596-4148-A1D1-35914EBF4348}" type="datetimeFigureOut">
              <a:rPr lang="en-US" smtClean="0"/>
              <a:t>12/7/2020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B68C3-F303-4596-B7DA-97A828D301B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79043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0E2BD-E596-4148-A1D1-35914EBF4348}" type="datetimeFigureOut">
              <a:rPr lang="en-US" smtClean="0"/>
              <a:t>12/7/2020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B68C3-F303-4596-B7DA-97A828D301B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0870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0E2BD-E596-4148-A1D1-35914EBF4348}" type="datetimeFigureOut">
              <a:rPr lang="en-US" smtClean="0"/>
              <a:t>12/7/2020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B68C3-F303-4596-B7DA-97A828D301B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883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0E2BD-E596-4148-A1D1-35914EBF4348}" type="datetimeFigureOut">
              <a:rPr lang="en-US" smtClean="0"/>
              <a:t>12/7/2020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B68C3-F303-4596-B7DA-97A828D301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207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0E2BD-E596-4148-A1D1-35914EBF4348}" type="datetimeFigureOut">
              <a:rPr lang="en-US" smtClean="0"/>
              <a:t>12/7/2020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B68C3-F303-4596-B7DA-97A828D301B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43334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0E2BD-E596-4148-A1D1-35914EBF4348}" type="datetimeFigureOut">
              <a:rPr lang="en-US" smtClean="0"/>
              <a:t>12/7/2020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B68C3-F303-4596-B7DA-97A828D301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382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0E2BD-E596-4148-A1D1-35914EBF4348}" type="datetimeFigureOut">
              <a:rPr lang="en-US" smtClean="0"/>
              <a:t>12/7/2020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B68C3-F303-4596-B7DA-97A828D301B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6346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0E2BD-E596-4148-A1D1-35914EBF4348}" type="datetimeFigureOut">
              <a:rPr lang="en-US" smtClean="0"/>
              <a:t>12/7/2020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B68C3-F303-4596-B7DA-97A828D301B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662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0E2BD-E596-4148-A1D1-35914EBF4348}" type="datetimeFigureOut">
              <a:rPr lang="en-US" smtClean="0"/>
              <a:t>12/7/2020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B68C3-F303-4596-B7DA-97A828D301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868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0E2BD-E596-4148-A1D1-35914EBF4348}" type="datetimeFigureOut">
              <a:rPr lang="en-US" smtClean="0"/>
              <a:t>12/7/2020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B68C3-F303-4596-B7DA-97A828D301B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7668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0E2BD-E596-4148-A1D1-35914EBF4348}" type="datetimeFigureOut">
              <a:rPr lang="en-US" smtClean="0"/>
              <a:t>12/7/2020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9B68C3-F303-4596-B7DA-97A828D301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827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FD0E2BD-E596-4148-A1D1-35914EBF4348}" type="datetimeFigureOut">
              <a:rPr lang="en-US" smtClean="0"/>
              <a:t>12/7/2020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99B68C3-F303-4596-B7DA-97A828D301B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404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D48C08BB-F2E5-4B04-A4A3-717F85C306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4800" dirty="0"/>
              <a:t>VFR/IFR</a:t>
            </a:r>
          </a:p>
          <a:p>
            <a:r>
              <a:rPr lang="en-US" sz="4200" dirty="0"/>
              <a:t>Tom Halvorson CFII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5B7306-0A83-4144-A265-8803C8DAC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29000"/>
            <a:ext cx="4041474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563ED8-05B3-4D72-B65D-9F847BE9B9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0526" y="3429000"/>
            <a:ext cx="4041474" cy="34290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7A2072D2-AD5F-4DAE-A5F6-7B4683C0A6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2398" y="2268696"/>
            <a:ext cx="6815669" cy="1515533"/>
          </a:xfrm>
        </p:spPr>
        <p:txBody>
          <a:bodyPr/>
          <a:lstStyle/>
          <a:p>
            <a:br>
              <a:rPr lang="en-US" sz="5400" b="1" dirty="0"/>
            </a:br>
            <a:br>
              <a:rPr lang="en-US" sz="5400" b="1" dirty="0"/>
            </a:br>
            <a:br>
              <a:rPr lang="en-US" sz="5400" b="1" dirty="0"/>
            </a:br>
            <a:br>
              <a:rPr lang="en-US" sz="5400" b="1" dirty="0"/>
            </a:br>
            <a:r>
              <a:rPr lang="en-US" sz="5400" b="1" dirty="0"/>
              <a:t>Winter Flying</a:t>
            </a:r>
            <a:br>
              <a:rPr lang="en-US" sz="5400" b="1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5001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64366-B07F-4C80-8DD4-E8C9236FD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Winter Flight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51925-46D2-4A06-999D-A644F0E83A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Exercise caution due to inflight icing</a:t>
            </a:r>
          </a:p>
          <a:p>
            <a:pPr lvl="1"/>
            <a:r>
              <a:rPr lang="en-US" dirty="0"/>
              <a:t>Have you done an appropriate briefing, particularly for clouds, temperatures aloft, Airmet Zulu and pilot reports</a:t>
            </a:r>
          </a:p>
          <a:p>
            <a:pPr lvl="2"/>
            <a:r>
              <a:rPr lang="en-US" dirty="0"/>
              <a:t>Ice can also occur below clouds – </a:t>
            </a:r>
            <a:r>
              <a:rPr lang="en-US" b="1" dirty="0"/>
              <a:t>freezing rain</a:t>
            </a:r>
          </a:p>
          <a:p>
            <a:pPr lvl="1"/>
            <a:r>
              <a:rPr lang="en-US" dirty="0"/>
              <a:t>What is your “OUT” in the even you experience airframe icing</a:t>
            </a:r>
          </a:p>
          <a:p>
            <a:pPr lvl="1"/>
            <a:r>
              <a:rPr lang="en-US" dirty="0"/>
              <a:t>Consider Pitot heat if temps are below 5 degrees C</a:t>
            </a:r>
          </a:p>
          <a:p>
            <a:pPr lvl="1"/>
            <a:r>
              <a:rPr lang="en-US" dirty="0"/>
              <a:t>Static system ice can occur – Activate alternate static air </a:t>
            </a:r>
          </a:p>
          <a:p>
            <a:pPr lvl="1"/>
            <a:r>
              <a:rPr lang="en-US" dirty="0"/>
              <a:t>Alternate induction air – Only Diamond – Skyhawk is automatic</a:t>
            </a:r>
          </a:p>
          <a:p>
            <a:pPr lvl="2"/>
            <a:r>
              <a:rPr lang="en-US" dirty="0"/>
              <a:t>Static air effects static instruments; alternate induction air is engine performance</a:t>
            </a:r>
          </a:p>
        </p:txBody>
      </p:sp>
    </p:spTree>
    <p:extLst>
      <p:ext uri="{BB962C8B-B14F-4D97-AF65-F5344CB8AC3E}">
        <p14:creationId xmlns:p14="http://schemas.microsoft.com/office/powerpoint/2010/main" val="13774195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67398-B77D-4482-8D3A-484463070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Winter Flight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B205F1-D9D0-4218-8610-011459537B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Signs of airframe icing</a:t>
            </a:r>
          </a:p>
          <a:p>
            <a:pPr lvl="1"/>
            <a:r>
              <a:rPr lang="en-US" dirty="0"/>
              <a:t>Visible on leading edges and particularly small surfaces, e.g., horizontal stabilizer</a:t>
            </a:r>
          </a:p>
          <a:p>
            <a:pPr lvl="1"/>
            <a:r>
              <a:rPr lang="en-US" dirty="0"/>
              <a:t>Loss of power due to carburetor ice or induction ice</a:t>
            </a:r>
          </a:p>
          <a:p>
            <a:pPr lvl="1"/>
            <a:r>
              <a:rPr lang="en-US" dirty="0"/>
              <a:t>Loss of lift – may not be able to maintain level flight</a:t>
            </a:r>
          </a:p>
          <a:p>
            <a:pPr lvl="1"/>
            <a:r>
              <a:rPr lang="en-US" dirty="0"/>
              <a:t>Communications could become difficult due to ice on antennas</a:t>
            </a:r>
          </a:p>
          <a:p>
            <a:r>
              <a:rPr lang="en-US" dirty="0"/>
              <a:t>Descend to lower temperatures – get out of the clouds</a:t>
            </a:r>
          </a:p>
          <a:p>
            <a:pPr lvl="1"/>
            <a:r>
              <a:rPr lang="en-US" dirty="0"/>
              <a:t>Climbing above clouds can be dangerous </a:t>
            </a:r>
          </a:p>
          <a:p>
            <a:pPr lvl="1"/>
            <a:r>
              <a:rPr lang="en-US" dirty="0"/>
              <a:t>If airframe is iced over do not use flaps and keep speed a little faster on approach</a:t>
            </a:r>
          </a:p>
        </p:txBody>
      </p:sp>
    </p:spTree>
    <p:extLst>
      <p:ext uri="{BB962C8B-B14F-4D97-AF65-F5344CB8AC3E}">
        <p14:creationId xmlns:p14="http://schemas.microsoft.com/office/powerpoint/2010/main" val="6642840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63E45-7B00-4D3F-84B0-604D04264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4C61E20-8D52-4DC7-997E-C3239250AB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4991" y="659109"/>
            <a:ext cx="5897217" cy="573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865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41C63-0B9A-4F70-BBFD-44E2B5822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Winter Flight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EB4141-2F59-4183-AF70-A561474F1B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are signs of Pitot Ice</a:t>
            </a:r>
          </a:p>
          <a:p>
            <a:pPr lvl="1"/>
            <a:r>
              <a:rPr lang="en-US" dirty="0"/>
              <a:t>Airspeed indicator anomalies e.g. airspeed acts like an altimeter</a:t>
            </a:r>
          </a:p>
          <a:p>
            <a:r>
              <a:rPr lang="en-US" dirty="0"/>
              <a:t>What are signs if static air ice</a:t>
            </a:r>
          </a:p>
          <a:p>
            <a:pPr lvl="1"/>
            <a:r>
              <a:rPr lang="en-US" b="1" dirty="0">
                <a:solidFill>
                  <a:srgbClr val="767676"/>
                </a:solidFill>
                <a:latin typeface="Roboto"/>
              </a:rPr>
              <a:t>St</a:t>
            </a:r>
            <a:r>
              <a:rPr lang="en-US" b="1" i="0" dirty="0">
                <a:solidFill>
                  <a:srgbClr val="767676"/>
                </a:solidFill>
                <a:effectLst/>
                <a:latin typeface="Roboto"/>
              </a:rPr>
              <a:t>atic</a:t>
            </a:r>
            <a:r>
              <a:rPr lang="en-US" b="0" i="0" dirty="0">
                <a:solidFill>
                  <a:srgbClr val="666666"/>
                </a:solidFill>
                <a:effectLst/>
                <a:latin typeface="Roboto"/>
              </a:rPr>
              <a:t> pressure port icing reduces reliability </a:t>
            </a:r>
            <a:r>
              <a:rPr lang="en-US" i="0" dirty="0">
                <a:solidFill>
                  <a:srgbClr val="767676"/>
                </a:solidFill>
                <a:effectLst/>
                <a:latin typeface="Roboto"/>
              </a:rPr>
              <a:t>the</a:t>
            </a:r>
            <a:r>
              <a:rPr lang="en-US" b="0" i="0" dirty="0">
                <a:solidFill>
                  <a:srgbClr val="666666"/>
                </a:solidFill>
                <a:effectLst/>
                <a:latin typeface="Roboto"/>
              </a:rPr>
              <a:t> airspeed indicator, rate-of-climb, and the altimeter.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5481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249E5-A327-4856-8EB9-42467130C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Winter Flight </a:t>
            </a:r>
            <a:r>
              <a:rPr lang="en-US" b="0" i="0" dirty="0">
                <a:solidFill>
                  <a:srgbClr val="444444"/>
                </a:solidFill>
                <a:effectLst/>
                <a:latin typeface="Roboto"/>
              </a:rPr>
              <a:t>Freezing rain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48945B-8DBF-4D8A-82B8-7065665201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444444"/>
                </a:solidFill>
                <a:effectLst/>
                <a:latin typeface="Roboto"/>
              </a:rPr>
              <a:t>Freezing rain occurs when snow travels through a large layer of warm air and melts into rain. It then hits a very thin layer of freezing cold air at the surface. Results in “Super Cooled Droplets” that freeze on impact.  IMPACTS WINDSCREEN; TOTAL AIRFRAME; INCREASES STALL SPEED AND DRAG</a:t>
            </a:r>
          </a:p>
          <a:p>
            <a:r>
              <a:rPr lang="en-US" dirty="0">
                <a:solidFill>
                  <a:srgbClr val="444444"/>
                </a:solidFill>
                <a:latin typeface="Roboto"/>
              </a:rPr>
              <a:t>What do we do?</a:t>
            </a:r>
          </a:p>
          <a:p>
            <a:r>
              <a:rPr lang="en-US" b="0" i="0" dirty="0">
                <a:solidFill>
                  <a:srgbClr val="444444"/>
                </a:solidFill>
                <a:effectLst/>
                <a:latin typeface="Roboto"/>
              </a:rPr>
              <a:t>Climb? Descend? Stay Level? </a:t>
            </a:r>
            <a:r>
              <a:rPr lang="en-US" dirty="0">
                <a:solidFill>
                  <a:srgbClr val="444444"/>
                </a:solidFill>
                <a:latin typeface="Roboto"/>
              </a:rPr>
              <a:t>Turn around?</a:t>
            </a:r>
            <a:endParaRPr lang="en-US" b="0" i="0" dirty="0">
              <a:solidFill>
                <a:srgbClr val="444444"/>
              </a:solidFill>
              <a:effectLst/>
              <a:latin typeface="Roboto"/>
            </a:endParaRPr>
          </a:p>
          <a:p>
            <a:endParaRPr lang="en-US" b="0" i="0" dirty="0">
              <a:solidFill>
                <a:srgbClr val="444444"/>
              </a:solidFill>
              <a:effectLst/>
              <a:latin typeface="Roboto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0372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38E43-EFDD-475B-8F46-8C5AE6AF3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Winter Destination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970813-77AA-408C-82A0-54A2C57FC2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Notam’s for destination and alternate airports</a:t>
            </a:r>
          </a:p>
          <a:p>
            <a:pPr lvl="1"/>
            <a:r>
              <a:rPr lang="en-US" dirty="0"/>
              <a:t>E.g. snow-covered taxiways and runways</a:t>
            </a:r>
          </a:p>
          <a:p>
            <a:pPr lvl="1"/>
            <a:r>
              <a:rPr lang="en-US" dirty="0"/>
              <a:t>Runway slipperiness express for each third of the runway FICON REPORT, e.g. 5/5/5 is good, 1/1/1 is really bad</a:t>
            </a:r>
          </a:p>
          <a:p>
            <a:pPr lvl="1"/>
            <a:r>
              <a:rPr lang="en-US" dirty="0"/>
              <a:t>Avoid use of brakes on a slippery runway and be cautious of runups while on ice</a:t>
            </a:r>
          </a:p>
          <a:p>
            <a:pPr lvl="2"/>
            <a:r>
              <a:rPr lang="en-US" dirty="0"/>
              <a:t>The plane my slide during runup</a:t>
            </a:r>
          </a:p>
          <a:p>
            <a:r>
              <a:rPr lang="en-US" dirty="0"/>
              <a:t>Is preheat available at destination if staying for a while</a:t>
            </a:r>
          </a:p>
          <a:p>
            <a:r>
              <a:rPr lang="en-US" dirty="0"/>
              <a:t>Is jump starting available at the airport/aircraft maintenance</a:t>
            </a:r>
          </a:p>
        </p:txBody>
      </p:sp>
    </p:spTree>
    <p:extLst>
      <p:ext uri="{BB962C8B-B14F-4D97-AF65-F5344CB8AC3E}">
        <p14:creationId xmlns:p14="http://schemas.microsoft.com/office/powerpoint/2010/main" val="32250778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A04E6-0173-4866-9C4B-97B0B4E5B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Winter Flying 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79D2F-16AD-42D2-B606-12218A3B0F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It’s a beautiful time to fly</a:t>
            </a:r>
          </a:p>
          <a:p>
            <a:r>
              <a:rPr lang="en-US" dirty="0"/>
              <a:t>Requires a little extra planning</a:t>
            </a:r>
          </a:p>
          <a:p>
            <a:pPr lvl="1"/>
            <a:r>
              <a:rPr lang="en-US" dirty="0"/>
              <a:t>For preparation</a:t>
            </a:r>
          </a:p>
          <a:p>
            <a:pPr lvl="1"/>
            <a:r>
              <a:rPr lang="en-US" dirty="0"/>
              <a:t>Flight planning</a:t>
            </a:r>
          </a:p>
          <a:p>
            <a:pPr lvl="1"/>
            <a:r>
              <a:rPr lang="en-US" dirty="0"/>
              <a:t>Destination considerations</a:t>
            </a:r>
          </a:p>
        </p:txBody>
      </p:sp>
    </p:spTree>
    <p:extLst>
      <p:ext uri="{BB962C8B-B14F-4D97-AF65-F5344CB8AC3E}">
        <p14:creationId xmlns:p14="http://schemas.microsoft.com/office/powerpoint/2010/main" val="18330483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C1F66-E316-44CD-9E8B-3767FB2F8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Winter Flying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892206-8658-416B-89FA-8BF43F7100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Beauty</a:t>
            </a:r>
          </a:p>
          <a:p>
            <a:r>
              <a:rPr lang="en-US" dirty="0"/>
              <a:t>Blue Sky guidance</a:t>
            </a:r>
          </a:p>
          <a:p>
            <a:r>
              <a:rPr lang="en-US" dirty="0"/>
              <a:t>Cleaning the pad/plane</a:t>
            </a:r>
          </a:p>
          <a:p>
            <a:r>
              <a:rPr lang="en-US" dirty="0"/>
              <a:t>Flight considerations</a:t>
            </a:r>
          </a:p>
          <a:p>
            <a:r>
              <a:rPr lang="en-US" dirty="0"/>
              <a:t>Destination planning specific to Winter related issues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373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C1F66-E316-44CD-9E8B-3767FB2F8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Winter Flying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892206-8658-416B-89FA-8BF43F7100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111111"/>
                </a:solidFill>
                <a:effectLst/>
                <a:latin typeface="Roboto"/>
              </a:rPr>
              <a:t>The winter months can bring beautifully smooth, dense air that truly makes flying enjoyable.</a:t>
            </a:r>
          </a:p>
          <a:p>
            <a:r>
              <a:rPr lang="en-US" dirty="0">
                <a:solidFill>
                  <a:srgbClr val="111111"/>
                </a:solidFill>
                <a:latin typeface="Roboto"/>
              </a:rPr>
              <a:t>Great engine performance</a:t>
            </a:r>
          </a:p>
          <a:p>
            <a:r>
              <a:rPr lang="en-US" dirty="0">
                <a:solidFill>
                  <a:srgbClr val="111111"/>
                </a:solidFill>
                <a:latin typeface="Roboto"/>
              </a:rPr>
              <a:t>Great climb rates </a:t>
            </a:r>
          </a:p>
          <a:p>
            <a:r>
              <a:rPr lang="en-US" dirty="0">
                <a:solidFill>
                  <a:srgbClr val="111111"/>
                </a:solidFill>
                <a:latin typeface="Roboto"/>
              </a:rPr>
              <a:t>But…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545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1A41D-A2B8-4B3A-BCAC-02425DAF5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BSAA Guidance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AF8566-3544-471A-A5A8-7A0D21D05F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Pre-heating required if the temperature has been below 32 degrees within the previous two hours of flight and plane was not recently flown</a:t>
            </a:r>
          </a:p>
          <a:p>
            <a:pPr lvl="1"/>
            <a:r>
              <a:rPr lang="en-US" dirty="0"/>
              <a:t>Do you know how to use the preheater - Turn fan on first and turn off last after shutting off fuel</a:t>
            </a:r>
          </a:p>
          <a:p>
            <a:pPr lvl="1"/>
            <a:r>
              <a:rPr lang="en-US" dirty="0"/>
              <a:t>Don’t leave preheater unattended and keep temperature around 250 degrees</a:t>
            </a:r>
          </a:p>
          <a:p>
            <a:pPr lvl="1"/>
            <a:r>
              <a:rPr lang="en-US" dirty="0"/>
              <a:t>If cylinders feel warm, that is sufficient preheating</a:t>
            </a:r>
          </a:p>
          <a:p>
            <a:pPr lvl="1"/>
            <a:r>
              <a:rPr lang="en-US" dirty="0"/>
              <a:t>Plug in battery in the shed after use and notify Bill Sundburg if low on propane</a:t>
            </a:r>
          </a:p>
          <a:p>
            <a:pPr lvl="1"/>
            <a:endParaRPr lang="en-US" dirty="0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" name="Slide Zoom 4">
                <a:extLst>
                  <a:ext uri="{FF2B5EF4-FFF2-40B4-BE49-F238E27FC236}">
                    <a16:creationId xmlns:a16="http://schemas.microsoft.com/office/drawing/2014/main" id="{04801187-63CA-4A97-905C-548BF1BE3ED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13464980"/>
                  </p:ext>
                </p:extLst>
              </p:nvPr>
            </p:nvGraphicFramePr>
            <p:xfrm>
              <a:off x="-1815548" y="4491460"/>
              <a:ext cx="3048000" cy="1714500"/>
            </p:xfrm>
            <a:graphic>
              <a:graphicData uri="http://schemas.microsoft.com/office/powerpoint/2016/slidezoom">
                <pslz:sldZm>
                  <pslz:sldZmObj sldId="258" cId="3119571492">
                    <pslz:zmPr id="{B655BB38-A736-49F7-9FB5-8C19F32AF232}" returnToParent="0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" name="Slide Zoom 4">
                <a:extLst>
                  <a:ext uri="{FF2B5EF4-FFF2-40B4-BE49-F238E27FC236}">
                    <a16:creationId xmlns:a16="http://schemas.microsoft.com/office/drawing/2014/main" id="{04801187-63CA-4A97-905C-548BF1BE3ED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1815548" y="4491460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833025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1A41D-A2B8-4B3A-BCAC-02425DAF5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BSAA Guidance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AF8566-3544-471A-A5A8-7A0D21D05F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Keep fuel tanks full to minimize water condensation in the tanks</a:t>
            </a:r>
          </a:p>
          <a:p>
            <a:r>
              <a:rPr lang="en-US" dirty="0"/>
              <a:t>Do not run battery down</a:t>
            </a:r>
          </a:p>
          <a:p>
            <a:r>
              <a:rPr lang="en-US" dirty="0"/>
              <a:t>Crank starter for 10 seconds with 30 a second wait between cranks</a:t>
            </a:r>
          </a:p>
          <a:p>
            <a:r>
              <a:rPr lang="en-US" dirty="0"/>
              <a:t>Aircraft are 24 volts, do not try to jump start from a car and secure appropriate maintenance to jump start the engine</a:t>
            </a:r>
          </a:p>
          <a:p>
            <a:pPr lvl="1"/>
            <a:r>
              <a:rPr lang="en-US" dirty="0"/>
              <a:t>Read the POH before jump starting</a:t>
            </a:r>
          </a:p>
          <a:p>
            <a:r>
              <a:rPr lang="en-US" dirty="0"/>
              <a:t>If unable to start the plane, advise Bill Sundburg or other board member</a:t>
            </a:r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5714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1A41D-A2B8-4B3A-BCAC-02425DAF5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BSAA Guidance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AF8566-3544-471A-A5A8-7A0D21D05F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Deice wing surface if frost is on the wings</a:t>
            </a:r>
          </a:p>
          <a:p>
            <a:pPr lvl="1"/>
            <a:r>
              <a:rPr lang="en-US" dirty="0"/>
              <a:t>NEVER SCRAPE WINGS OR GLASS WITH A SCRAPER</a:t>
            </a:r>
          </a:p>
          <a:p>
            <a:pPr lvl="1"/>
            <a:r>
              <a:rPr lang="en-US" dirty="0"/>
              <a:t>Use windshield washing solution in the shed</a:t>
            </a:r>
          </a:p>
          <a:p>
            <a:r>
              <a:rPr lang="en-US" dirty="0"/>
              <a:t>Propellers should point down after tie down</a:t>
            </a:r>
          </a:p>
          <a:p>
            <a:pPr lvl="1"/>
            <a:r>
              <a:rPr lang="en-US" dirty="0"/>
              <a:t>This is to ensure any melted ice/snow does not refreeze in the prop spinner</a:t>
            </a:r>
          </a:p>
          <a:p>
            <a:pPr lvl="1"/>
            <a:r>
              <a:rPr lang="en-US" dirty="0"/>
              <a:t>Always be cautious when moving the prop – move it back words</a:t>
            </a:r>
          </a:p>
          <a:p>
            <a:r>
              <a:rPr lang="en-US" dirty="0"/>
              <a:t>Be cautious about ice on taxiways and high snowbanks – example Greenwood Lake</a:t>
            </a:r>
          </a:p>
          <a:p>
            <a:r>
              <a:rPr lang="en-US" dirty="0"/>
              <a:t>If taxing on the grass, ensure it is solid enough to taxi on</a:t>
            </a:r>
          </a:p>
          <a:p>
            <a:r>
              <a:rPr lang="en-US" dirty="0"/>
              <a:t>If using the tug, ensure it is plugged into to the charger after use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9661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B71D2-2AAA-401D-8C35-7ED6F7506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Shoveling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BADD38-3D37-43AB-A799-08635CE02B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it has snowed recently bring a shovel</a:t>
            </a:r>
          </a:p>
          <a:p>
            <a:r>
              <a:rPr lang="en-US" dirty="0"/>
              <a:t>Use the snow blower in the shed</a:t>
            </a:r>
          </a:p>
          <a:p>
            <a:pPr lvl="1"/>
            <a:r>
              <a:rPr lang="en-US" dirty="0"/>
              <a:t>Be careful which way you blow the snow – not at the plane</a:t>
            </a:r>
          </a:p>
          <a:p>
            <a:pPr lvl="1"/>
            <a:r>
              <a:rPr lang="en-US" dirty="0"/>
              <a:t>Clean off the entire pad and don’t leave a pile of snow in front of the planes by the taxi way as prop may hit the ice</a:t>
            </a:r>
          </a:p>
          <a:p>
            <a:r>
              <a:rPr lang="en-US" dirty="0"/>
              <a:t>Don’t use a scraper on the glass or airframe</a:t>
            </a:r>
          </a:p>
        </p:txBody>
      </p:sp>
    </p:spTree>
    <p:extLst>
      <p:ext uri="{BB962C8B-B14F-4D97-AF65-F5344CB8AC3E}">
        <p14:creationId xmlns:p14="http://schemas.microsoft.com/office/powerpoint/2010/main" val="430744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8213F-BAE8-4F9F-8EDB-26BE08129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Winter Flight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A6CB0D-2A91-46C4-8C79-8FA5FE69C1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Dress appropriately</a:t>
            </a:r>
          </a:p>
          <a:p>
            <a:pPr lvl="1"/>
            <a:r>
              <a:rPr lang="en-US" dirty="0"/>
              <a:t>Consider time outside while preheating or clearing the plane</a:t>
            </a:r>
          </a:p>
          <a:p>
            <a:pPr lvl="1"/>
            <a:r>
              <a:rPr lang="en-US" dirty="0"/>
              <a:t>Consider your protection in the unlikely event of an airport landing</a:t>
            </a:r>
          </a:p>
          <a:p>
            <a:r>
              <a:rPr lang="en-US" dirty="0"/>
              <a:t>Make sure oil temperatures are in the green before flight and before high RPM’s</a:t>
            </a:r>
          </a:p>
          <a:p>
            <a:r>
              <a:rPr lang="en-US" dirty="0"/>
              <a:t>Be aware of carbon monoxide poisoning – monitor the CO detector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5871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41C63-0B9A-4F70-BBFD-44E2B5822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Winter Flight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EB4141-2F59-4183-AF70-A561474F1B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are signs of airframe icing?</a:t>
            </a:r>
          </a:p>
          <a:p>
            <a:r>
              <a:rPr lang="en-US" dirty="0"/>
              <a:t>Where is the worst airframe icing risk?</a:t>
            </a:r>
          </a:p>
          <a:p>
            <a:pPr lvl="1"/>
            <a:r>
              <a:rPr lang="en-US" dirty="0"/>
              <a:t>Below the clouds?</a:t>
            </a:r>
          </a:p>
          <a:p>
            <a:pPr lvl="1"/>
            <a:r>
              <a:rPr lang="en-US" dirty="0"/>
              <a:t>In the middle of the clouds?</a:t>
            </a:r>
          </a:p>
          <a:p>
            <a:pPr lvl="1"/>
            <a:r>
              <a:rPr lang="en-US" dirty="0"/>
              <a:t>At the top of </a:t>
            </a:r>
            <a:r>
              <a:rPr lang="en-US"/>
              <a:t>the clouds?</a:t>
            </a:r>
            <a:endParaRPr lang="en-US" dirty="0"/>
          </a:p>
          <a:p>
            <a:r>
              <a:rPr lang="en-US" b="0" i="0" dirty="0">
                <a:solidFill>
                  <a:srgbClr val="666666"/>
                </a:solidFill>
                <a:effectLst/>
                <a:latin typeface="+mj-lt"/>
              </a:rPr>
              <a:t>When does most icing occur?</a:t>
            </a:r>
          </a:p>
          <a:p>
            <a:pPr lvl="1"/>
            <a:r>
              <a:rPr lang="en-US" dirty="0">
                <a:solidFill>
                  <a:srgbClr val="666666"/>
                </a:solidFill>
                <a:latin typeface="+mj-lt"/>
              </a:rPr>
              <a:t>On approach, climb or cruise?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8645568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163</TotalTime>
  <Words>881</Words>
  <Application>Microsoft Office PowerPoint</Application>
  <PresentationFormat>Widescreen</PresentationFormat>
  <Paragraphs>100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Garamond</vt:lpstr>
      <vt:lpstr>Roboto</vt:lpstr>
      <vt:lpstr>Organic</vt:lpstr>
      <vt:lpstr>    Winter Flying </vt:lpstr>
      <vt:lpstr>Winter Flying</vt:lpstr>
      <vt:lpstr>Winter Flying</vt:lpstr>
      <vt:lpstr>BSAA Guidance</vt:lpstr>
      <vt:lpstr>BSAA Guidance</vt:lpstr>
      <vt:lpstr>BSAA Guidance</vt:lpstr>
      <vt:lpstr>Shoveling</vt:lpstr>
      <vt:lpstr>Winter Flight considerations</vt:lpstr>
      <vt:lpstr>Winter Flight considerations</vt:lpstr>
      <vt:lpstr>Winter Flight considerations</vt:lpstr>
      <vt:lpstr>Winter Flight considerations</vt:lpstr>
      <vt:lpstr>PowerPoint Presentation</vt:lpstr>
      <vt:lpstr>Winter Flight considerations</vt:lpstr>
      <vt:lpstr>Winter Flight Freezing rain </vt:lpstr>
      <vt:lpstr>Winter Destination considerations</vt:lpstr>
      <vt:lpstr>Winter Flying 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Winter Flying</dc:title>
  <dc:creator>Thomas Halvorson</dc:creator>
  <cp:lastModifiedBy>Thomas Halvorson</cp:lastModifiedBy>
  <cp:revision>3</cp:revision>
  <dcterms:created xsi:type="dcterms:W3CDTF">2020-11-03T15:15:18Z</dcterms:created>
  <dcterms:modified xsi:type="dcterms:W3CDTF">2020-12-08T00:03:28Z</dcterms:modified>
</cp:coreProperties>
</file>